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EB7DBE-AC8B-4907-8BB6-E7CC1DA41EC9}" v="44" dt="2020-04-26T18:43:54.1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/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fld id="{031631E9-7F05-4BD4-A0C5-F8A8281EB23A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62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64" name="TextShape 1"/>
          <p:cNvSpPr txBox="1"/>
          <p:nvPr/>
        </p:nvSpPr>
        <p:spPr>
          <a:xfrm>
            <a:off x="457200" y="274320"/>
            <a:ext cx="8229600" cy="5962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000" b="1" strike="noStrike" spc="-1">
                <a:solidFill>
                  <a:srgbClr val="000000"/>
                </a:solidFill>
                <a:latin typeface="Arial"/>
              </a:rPr>
              <a:t>Ключ к стихотворению о труде.</a:t>
            </a:r>
            <a:r>
              <a:t/>
            </a:r>
            <a:br/>
            <a:r>
              <a:t/>
            </a:r>
            <a:br/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Ребята, давайте посмотрим, какие поговорки о труде «спрятались» в стихотворении и каково их количество.</a:t>
            </a:r>
            <a:r>
              <a:t/>
            </a:r>
            <a:br/>
            <a:r>
              <a:t/>
            </a:r>
            <a:br/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1)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Для кого труд – радость, для того жизнь – счастье. </a:t>
            </a:r>
            <a:r>
              <a:t/>
            </a:r>
            <a:br/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2)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Землю красит солнце — а человека труд. </a:t>
            </a:r>
            <a:r>
              <a:t/>
            </a:r>
            <a:br/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3)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Сделал дело – гуляй смело. </a:t>
            </a:r>
            <a:r>
              <a:t/>
            </a:r>
            <a:br/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4)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Труд человека кормит, а лень портит. </a:t>
            </a:r>
            <a:r>
              <a:t/>
            </a:r>
            <a:br/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5)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Только труд всему основа, честный труд людской. </a:t>
            </a:r>
            <a:r>
              <a:t/>
            </a:r>
            <a:br/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6)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Не потрудиться, так и хлеб не родится. </a:t>
            </a:r>
            <a:r>
              <a:t/>
            </a:r>
            <a:br/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7)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Не ленись с плужком – будешь с пирожком. </a:t>
            </a:r>
            <a:r>
              <a:t/>
            </a:r>
            <a:br/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8)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Словами поле не засеешь. </a:t>
            </a:r>
            <a:r>
              <a:t/>
            </a:r>
            <a:br/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9)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Без труда не вынешь и рыбку из пруда. </a:t>
            </a:r>
            <a:r>
              <a:t/>
            </a:r>
            <a:br/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10)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От труда здоровеют, а от лени болеют.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Рисунок 64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66" name="TextShape 1"/>
          <p:cNvSpPr txBox="1"/>
          <p:nvPr/>
        </p:nvSpPr>
        <p:spPr>
          <a:xfrm>
            <a:off x="179280" y="137331"/>
            <a:ext cx="8785440" cy="127998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2800" b="1" spc="-1" dirty="0" err="1">
                <a:solidFill>
                  <a:srgbClr val="006600"/>
                </a:solidFill>
                <a:latin typeface="Arial"/>
              </a:rPr>
              <a:t>Маленькие</a:t>
            </a:r>
            <a:r>
              <a:rPr lang="en-US" sz="2800" b="1" spc="-1" dirty="0">
                <a:solidFill>
                  <a:srgbClr val="006600"/>
                </a:solidFill>
                <a:latin typeface="Arial"/>
              </a:rPr>
              <a:t> </a:t>
            </a:r>
            <a:r>
              <a:rPr lang="en-US" sz="2800" b="1" spc="-1" dirty="0" err="1">
                <a:solidFill>
                  <a:srgbClr val="006600"/>
                </a:solidFill>
                <a:latin typeface="Arial"/>
              </a:rPr>
              <a:t>путешественники</a:t>
            </a:r>
            <a:endParaRPr lang="en-US" spc="-1" dirty="0" err="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en-US" sz="2800" b="1" spc="-1" dirty="0">
                <a:solidFill>
                  <a:srgbClr val="006600"/>
                </a:solidFill>
                <a:latin typeface="Arial"/>
              </a:rPr>
              <a:t>ФРАНЦИЯ</a:t>
            </a:r>
            <a:r>
              <a:rPr sz="2800" dirty="0"/>
              <a:t/>
            </a:r>
            <a:br>
              <a:rPr sz="2800" dirty="0"/>
            </a:br>
            <a:r>
              <a:rPr lang="en-US" sz="1800" b="1" strike="noStrike" spc="-1" dirty="0">
                <a:solidFill>
                  <a:srgbClr val="000000"/>
                </a:solidFill>
                <a:latin typeface="Arial"/>
              </a:rPr>
              <a:t>1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Arial"/>
              </a:rPr>
              <a:t>мая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Arial"/>
              </a:rPr>
              <a:t>французы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Arial"/>
              </a:rPr>
              <a:t>празднуют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i="1" strike="noStrike" spc="-1" dirty="0">
                <a:solidFill>
                  <a:srgbClr val="000000"/>
                </a:solidFill>
                <a:latin typeface="Arial"/>
              </a:rPr>
              <a:t>ДЕНЬ ЛАНДЫША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Arial"/>
              </a:rPr>
              <a:t>Эти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Arial"/>
              </a:rPr>
              <a:t>цветы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Arial"/>
              </a:rPr>
              <a:t>принято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Arial"/>
              </a:rPr>
              <a:t>дарить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Arial"/>
              </a:rPr>
              <a:t>друзьям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Arial"/>
              </a:rPr>
              <a:t>близким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</a:rPr>
              <a:t> и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Arial"/>
              </a:rPr>
              <a:t>просто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Arial"/>
              </a:rPr>
              <a:t>прохожим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Arial"/>
              </a:rPr>
              <a:t>Французы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Arial"/>
              </a:rPr>
              <a:t>засушивают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Arial"/>
              </a:rPr>
              <a:t>цветок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</a:rPr>
              <a:t> и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Arial"/>
              </a:rPr>
              <a:t>хранят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Arial"/>
              </a:rPr>
              <a:t>его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Arial"/>
              </a:rPr>
              <a:t>на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Arial"/>
              </a:rPr>
              <a:t>счастье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Arial"/>
              </a:rPr>
              <a:t>до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Arial"/>
              </a:rPr>
              <a:t>следующего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Arial"/>
              </a:rPr>
              <a:t>года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</a:rPr>
              <a:t>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7" name="Рисунок 66"/>
          <p:cNvPicPr/>
          <p:nvPr/>
        </p:nvPicPr>
        <p:blipFill>
          <a:blip r:embed="rId3"/>
          <a:stretch/>
        </p:blipFill>
        <p:spPr>
          <a:xfrm>
            <a:off x="308225" y="1666033"/>
            <a:ext cx="7451640" cy="5157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69" name="TextShape 1"/>
          <p:cNvSpPr txBox="1"/>
          <p:nvPr/>
        </p:nvSpPr>
        <p:spPr>
          <a:xfrm>
            <a:off x="179280" y="274320"/>
            <a:ext cx="878544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000" b="1" strike="noStrike" spc="-1">
                <a:solidFill>
                  <a:srgbClr val="006600"/>
                </a:solidFill>
                <a:latin typeface="Arial"/>
              </a:rPr>
              <a:t>ГЕРМАНИЯ</a:t>
            </a:r>
            <a:r>
              <a:t/>
            </a:r>
            <a:br/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В честь возрождающейся природы и расцветающей весны на центральных площадях городов Германии 1 мая традиционно устанавливают </a:t>
            </a:r>
            <a:r>
              <a:rPr lang="en-US" sz="1800" b="1" i="1" strike="noStrike" spc="-1">
                <a:solidFill>
                  <a:srgbClr val="000000"/>
                </a:solidFill>
                <a:latin typeface="Arial"/>
              </a:rPr>
              <a:t>МАЙСКОЕ ДЕРЕВО</a:t>
            </a: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, символ плодородия и новой жизни.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0" name="Рисунок 69"/>
          <p:cNvPicPr/>
          <p:nvPr/>
        </p:nvPicPr>
        <p:blipFill>
          <a:blip r:embed="rId3"/>
          <a:stretch/>
        </p:blipFill>
        <p:spPr>
          <a:xfrm>
            <a:off x="2050920" y="1773360"/>
            <a:ext cx="7093080" cy="489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72" name="TextShape 1"/>
          <p:cNvSpPr txBox="1"/>
          <p:nvPr/>
        </p:nvSpPr>
        <p:spPr>
          <a:xfrm>
            <a:off x="468360" y="4759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000" b="1" strike="noStrike" spc="-1">
                <a:solidFill>
                  <a:srgbClr val="006600"/>
                </a:solidFill>
                <a:latin typeface="Arial"/>
              </a:rPr>
              <a:t>ИТАЛИЯ</a:t>
            </a:r>
            <a:r>
              <a:t/>
            </a:r>
            <a:br/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1 мая в Италии – </a:t>
            </a:r>
            <a:r>
              <a:rPr lang="en-US" sz="1800" b="1" i="1" strike="noStrike" spc="-1">
                <a:solidFill>
                  <a:srgbClr val="000000"/>
                </a:solidFill>
                <a:latin typeface="Arial"/>
              </a:rPr>
              <a:t>ПРАЗДНИК ФЛОРЫ И ЦВЕТОВ</a:t>
            </a: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. Этот день считается самым счастливым в году, а потому многие юноши именно 1 мая делают предложение руки и сердца своим возлюбленным.</a:t>
            </a:r>
            <a:r>
              <a:t/>
            </a:r>
            <a:br/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3" name="Рисунок 72"/>
          <p:cNvPicPr/>
          <p:nvPr/>
        </p:nvPicPr>
        <p:blipFill>
          <a:blip r:embed="rId3"/>
          <a:stretch/>
        </p:blipFill>
        <p:spPr>
          <a:xfrm>
            <a:off x="0" y="1700280"/>
            <a:ext cx="7093080" cy="5157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Рисунок 73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7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000" b="1" strike="noStrike" spc="-1">
                <a:solidFill>
                  <a:srgbClr val="006600"/>
                </a:solidFill>
                <a:latin typeface="Arial"/>
              </a:rPr>
              <a:t>ГАВАЙИ</a:t>
            </a:r>
            <a:r>
              <a:t/>
            </a:r>
            <a:br/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1 мая на Гавайях – </a:t>
            </a:r>
            <a:r>
              <a:rPr lang="en-US" sz="1800" b="1" i="1" strike="noStrike" spc="-1">
                <a:solidFill>
                  <a:srgbClr val="000000"/>
                </a:solidFill>
                <a:latin typeface="Arial"/>
              </a:rPr>
              <a:t>ДЕНЬ ЦВЕТОЧНОЙ ГИРЛЯНДЫ ЛЕЯ</a:t>
            </a: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. Ожерелья из жасмина, орхидей и других цветов вручают каждому прибывшему на остров гостю. В этот день гавайцы устраивают красочные ярмарки, танцы и конкурсы красоты.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6" name="Рисунок 75"/>
          <p:cNvPicPr/>
          <p:nvPr/>
        </p:nvPicPr>
        <p:blipFill>
          <a:blip r:embed="rId3"/>
          <a:stretch/>
        </p:blipFill>
        <p:spPr>
          <a:xfrm>
            <a:off x="2268360" y="1700280"/>
            <a:ext cx="6551640" cy="5157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76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78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000" b="1" strike="noStrike" spc="-1">
                <a:solidFill>
                  <a:srgbClr val="006600"/>
                </a:solidFill>
                <a:latin typeface="Arial"/>
              </a:rPr>
              <a:t>НИДЕРЛАНДЫ</a:t>
            </a:r>
            <a:r>
              <a:t/>
            </a:r>
            <a:br/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В последнюю апрельскую неделю в Нидерландах стартует </a:t>
            </a:r>
            <a:r>
              <a:rPr lang="en-US" sz="1800" b="1" i="1" strike="noStrike" spc="-1">
                <a:solidFill>
                  <a:srgbClr val="000000"/>
                </a:solidFill>
                <a:latin typeface="Arial"/>
              </a:rPr>
              <a:t>ФЕСТИВАЛЬ ТЮЛЬПАНОВ</a:t>
            </a: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, который</a:t>
            </a:r>
            <a:r>
              <a:rPr lang="en-US" sz="1800" b="1" i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продолжается в течение первых майских дней. 1 мая также считается здесь </a:t>
            </a:r>
            <a:r>
              <a:rPr lang="en-US" sz="1800" b="1" i="1" strike="noStrike" spc="-1">
                <a:solidFill>
                  <a:srgbClr val="000000"/>
                </a:solidFill>
                <a:latin typeface="Arial"/>
              </a:rPr>
              <a:t>ДНЕМ ВЛЮБЛЕННЫХ.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9" name="Рисунок 78"/>
          <p:cNvPicPr/>
          <p:nvPr/>
        </p:nvPicPr>
        <p:blipFill>
          <a:blip r:embed="rId3"/>
          <a:stretch/>
        </p:blipFill>
        <p:spPr>
          <a:xfrm>
            <a:off x="0" y="2033640"/>
            <a:ext cx="7045200" cy="4824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Рисунок 79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81" name="TextShape 1"/>
          <p:cNvSpPr txBox="1"/>
          <p:nvPr/>
        </p:nvSpPr>
        <p:spPr>
          <a:xfrm>
            <a:off x="250560" y="188640"/>
            <a:ext cx="8569080" cy="1584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000" b="1" strike="noStrike" spc="-1">
                <a:solidFill>
                  <a:srgbClr val="006600"/>
                </a:solidFill>
                <a:latin typeface="Arial"/>
              </a:rPr>
              <a:t>ГРЕЦИЯ</a:t>
            </a:r>
            <a:r>
              <a:t/>
            </a:r>
            <a:br/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В день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1 мая дети встают ранним утром и отправляются на </a:t>
            </a:r>
            <a:r>
              <a:rPr lang="en-US" sz="1800" b="1" i="1" strike="noStrike" spc="-1">
                <a:solidFill>
                  <a:srgbClr val="000000"/>
                </a:solidFill>
                <a:latin typeface="Arial"/>
              </a:rPr>
              <a:t>ПОИСКИ ПЕРВОЙ ВЕСЕННЕЙ ЛАСТОЧКИ</a:t>
            </a: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, поют песни весны и навещают соседей, которые угощают гостей пирогами и орехами.</a:t>
            </a:r>
            <a:r>
              <a:t/>
            </a:r>
            <a:br/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2" name="Рисунок 81"/>
          <p:cNvPicPr/>
          <p:nvPr/>
        </p:nvPicPr>
        <p:blipFill>
          <a:blip r:embed="rId3"/>
          <a:stretch/>
        </p:blipFill>
        <p:spPr>
          <a:xfrm>
            <a:off x="2627280" y="1628640"/>
            <a:ext cx="6192720" cy="468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84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000" b="1" strike="noStrike" spc="-1">
                <a:solidFill>
                  <a:srgbClr val="006600"/>
                </a:solidFill>
                <a:latin typeface="Arial"/>
              </a:rPr>
              <a:t>ШОТЛАНДИЯ и ИРЛАНДИЯ</a:t>
            </a:r>
            <a:r>
              <a:t/>
            </a:r>
            <a:br/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В этот день народ этих стран отмечает </a:t>
            </a:r>
            <a:r>
              <a:rPr lang="en-US" sz="1800" b="1" i="1" strike="noStrike" spc="-1">
                <a:solidFill>
                  <a:srgbClr val="000000"/>
                </a:solidFill>
                <a:latin typeface="Arial"/>
              </a:rPr>
              <a:t>ПРАЗДНИК БОГА СОЛНЦА</a:t>
            </a: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.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Символ этого праздника – </a:t>
            </a:r>
            <a:r>
              <a:rPr lang="en-US" sz="1800" b="1" i="1" strike="noStrike" spc="-1">
                <a:solidFill>
                  <a:srgbClr val="000000"/>
                </a:solidFill>
                <a:latin typeface="Arial"/>
              </a:rPr>
              <a:t>БОЯРЫШНИК</a:t>
            </a: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. Жители украшают кусты боярышника разноцветными лентами и загадывают желания.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" name="Рисунок 84"/>
          <p:cNvPicPr/>
          <p:nvPr/>
        </p:nvPicPr>
        <p:blipFill>
          <a:blip r:embed="rId3"/>
          <a:stretch/>
        </p:blipFill>
        <p:spPr>
          <a:xfrm>
            <a:off x="826920" y="1773360"/>
            <a:ext cx="3240360" cy="2519280"/>
          </a:xfrm>
          <a:prstGeom prst="rect">
            <a:avLst/>
          </a:prstGeom>
          <a:ln>
            <a:noFill/>
          </a:ln>
        </p:spPr>
      </p:pic>
      <p:pic>
        <p:nvPicPr>
          <p:cNvPr id="86" name="Рисунок 85"/>
          <p:cNvPicPr/>
          <p:nvPr/>
        </p:nvPicPr>
        <p:blipFill>
          <a:blip r:embed="rId4"/>
          <a:stretch/>
        </p:blipFill>
        <p:spPr>
          <a:xfrm>
            <a:off x="4356000" y="2544840"/>
            <a:ext cx="4608720" cy="3836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88" name="TextShape 1"/>
          <p:cNvSpPr txBox="1"/>
          <p:nvPr/>
        </p:nvSpPr>
        <p:spPr>
          <a:xfrm>
            <a:off x="468360" y="189000"/>
            <a:ext cx="8518320" cy="6480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Как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вы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могли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убедиться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после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нашего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путешествия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праздник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1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мая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во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многих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странах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ассоциируется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с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весенними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цветами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и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растениями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ландыш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тюльпан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боярышник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и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пр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.),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огненной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стихией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Солнца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и, в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целом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, с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временем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обновления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и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расцвета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жизни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.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1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мая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также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праздник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единства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и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дружбы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между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народами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недаром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долгое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время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он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назывался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Международным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днем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солидарности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трудящихся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, и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лишь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с 1992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года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был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переименован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праздник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Весны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и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Труда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(в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России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).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В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нашей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стране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первый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день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мая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как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и в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большинстве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других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стран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официально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является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выходным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Уже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много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десятилетий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люди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эти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дни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отдыхают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развлекаются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ездят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на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природу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устраивают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народные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гуляния</a:t>
            </a:r>
            <a:r>
              <a:rPr lang="en-US" sz="1600" b="1" spc="-1" dirty="0">
                <a:solidFill>
                  <a:srgbClr val="000000"/>
                </a:solidFill>
                <a:latin typeface="Arial"/>
              </a:rPr>
              <a:t>!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600" b="1" spc="-1" dirty="0">
                <a:solidFill>
                  <a:srgbClr val="000000"/>
                </a:solidFill>
                <a:latin typeface="Arial"/>
              </a:rPr>
              <a:t>     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этот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день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каждом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городе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и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каждом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населённом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пункте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страны</a:t>
            </a:r>
            <a:r>
              <a:rPr lang="en-US" sz="1600" b="1" spc="-1" dirty="0">
                <a:solidFill>
                  <a:srgbClr val="000000"/>
                </a:solidFill>
                <a:latin typeface="Arial"/>
              </a:rPr>
              <a:t>                 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проходят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праздничные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демонстрации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Очевидно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одно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этот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праздник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несет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себе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много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радости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и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дружелюбия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!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Не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случайно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его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всем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известный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лозунг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– «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Мир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!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Труд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!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Май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!».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dirty="0"/>
              <a:t/>
            </a:r>
            <a:br>
              <a:rPr dirty="0"/>
            </a:b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ДОМАШНЕЕ ЗАДАНИЕ: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оказание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посильной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помощи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родителям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/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бабушкам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и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дедушкам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перекопке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грядок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на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даче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/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деревне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и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посадке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душистого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горошка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лука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огурцов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и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пр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.;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весенний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уход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за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комнатными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растениями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дома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;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рыхление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почвы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цветнике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при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наличии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такового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). </a:t>
            </a:r>
            <a:r>
              <a:rPr dirty="0"/>
              <a:t/>
            </a:r>
            <a:br>
              <a:rPr dirty="0"/>
            </a:b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468360" y="188640"/>
            <a:ext cx="8229600" cy="431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Спасибо за внимание!</a:t>
            </a:r>
          </a:p>
        </p:txBody>
      </p:sp>
      <p:pic>
        <p:nvPicPr>
          <p:cNvPr id="90" name="Рисунок 89"/>
          <p:cNvPicPr/>
          <p:nvPr/>
        </p:nvPicPr>
        <p:blipFill>
          <a:blip r:embed="rId2"/>
          <a:stretch/>
        </p:blipFill>
        <p:spPr>
          <a:xfrm>
            <a:off x="179280" y="836640"/>
            <a:ext cx="3540240" cy="2448000"/>
          </a:xfrm>
          <a:prstGeom prst="rect">
            <a:avLst/>
          </a:prstGeom>
          <a:ln>
            <a:noFill/>
          </a:ln>
        </p:spPr>
      </p:pic>
      <p:pic>
        <p:nvPicPr>
          <p:cNvPr id="91" name="Рисунок 90"/>
          <p:cNvPicPr/>
          <p:nvPr/>
        </p:nvPicPr>
        <p:blipFill>
          <a:blip r:embed="rId3"/>
          <a:stretch/>
        </p:blipFill>
        <p:spPr>
          <a:xfrm>
            <a:off x="4716360" y="803160"/>
            <a:ext cx="3598920" cy="2624400"/>
          </a:xfrm>
          <a:prstGeom prst="rect">
            <a:avLst/>
          </a:prstGeom>
          <a:ln>
            <a:noFill/>
          </a:ln>
        </p:spPr>
      </p:pic>
      <p:pic>
        <p:nvPicPr>
          <p:cNvPr id="92" name="Рисунок 91"/>
          <p:cNvPicPr/>
          <p:nvPr/>
        </p:nvPicPr>
        <p:blipFill>
          <a:blip r:embed="rId4"/>
          <a:stretch/>
        </p:blipFill>
        <p:spPr>
          <a:xfrm>
            <a:off x="5076720" y="3716280"/>
            <a:ext cx="3648240" cy="2881440"/>
          </a:xfrm>
          <a:prstGeom prst="rect">
            <a:avLst/>
          </a:prstGeom>
          <a:ln>
            <a:noFill/>
          </a:ln>
        </p:spPr>
      </p:pic>
      <p:pic>
        <p:nvPicPr>
          <p:cNvPr id="93" name="Рисунок 92"/>
          <p:cNvPicPr/>
          <p:nvPr/>
        </p:nvPicPr>
        <p:blipFill>
          <a:blip r:embed="rId5"/>
          <a:stretch/>
        </p:blipFill>
        <p:spPr>
          <a:xfrm>
            <a:off x="539640" y="3500280"/>
            <a:ext cx="3913200" cy="3213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/>
          <p:nvPr/>
        </p:nvPicPr>
        <p:blipFill>
          <a:blip r:embed="rId2"/>
          <a:stretch/>
        </p:blipFill>
        <p:spPr>
          <a:xfrm>
            <a:off x="0" y="18900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3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2800" b="1" strike="noStrike" spc="-1">
                <a:solidFill>
                  <a:srgbClr val="006600"/>
                </a:solidFill>
                <a:latin typeface="Arial"/>
              </a:rPr>
              <a:t>ПУТЕШЕСТВИЕ</a:t>
            </a:r>
            <a:r>
              <a:t/>
            </a:r>
            <a:br/>
            <a:r>
              <a:rPr lang="en-US" sz="2800" b="1" strike="noStrike" spc="-1">
                <a:solidFill>
                  <a:srgbClr val="006600"/>
                </a:solidFill>
                <a:latin typeface="Arial"/>
              </a:rPr>
              <a:t>в страну весны и труда Первомай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539280" y="2349360"/>
            <a:ext cx="4038840" cy="23767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87000"/>
          </a:bodyPr>
          <a:lstStyle/>
          <a:p>
            <a:pPr marL="342720" indent="-342720">
              <a:spcBef>
                <a:spcPts val="349"/>
              </a:spcBef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      </a:t>
            </a: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Знакомьтесь: пчелка Майя!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349"/>
              </a:spcBef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400"/>
              </a:spcBef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      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За горами, за лесами,</a:t>
            </a:r>
          </a:p>
          <a:p>
            <a:pPr marL="342720" indent="-342720">
              <a:spcBef>
                <a:spcPts val="400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      За широкими морями,</a:t>
            </a:r>
          </a:p>
          <a:p>
            <a:pPr marL="342720" indent="-342720">
              <a:spcBef>
                <a:spcPts val="400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      Родилась, друзья, я в мае</a:t>
            </a:r>
          </a:p>
          <a:p>
            <a:pPr marL="342720" indent="-342720">
              <a:spcBef>
                <a:spcPts val="400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      Там, где луг покрыт цветами.</a:t>
            </a:r>
          </a:p>
          <a:p>
            <a:pPr marL="342720" indent="-342720">
              <a:spcBef>
                <a:spcPts val="400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      Как же там меня прозвали?</a:t>
            </a:r>
          </a:p>
          <a:p>
            <a:pPr marL="342720" indent="-342720">
              <a:spcBef>
                <a:spcPts val="400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      Угадали! Пчелка Майя.</a:t>
            </a:r>
            <a:r>
              <a:t/>
            </a:r>
            <a:br/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TextShape 3"/>
          <p:cNvSpPr txBox="1"/>
          <p:nvPr/>
        </p:nvSpPr>
        <p:spPr>
          <a:xfrm>
            <a:off x="4284720" y="1989000"/>
            <a:ext cx="4330800" cy="43927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97000"/>
          </a:bodyPr>
          <a:lstStyle/>
          <a:p>
            <a:pPr marL="342720" indent="-342720">
              <a:lnSpc>
                <a:spcPct val="90000"/>
              </a:lnSpc>
              <a:spcBef>
                <a:spcPts val="499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     </a:t>
            </a:r>
            <a:r>
              <a:rPr lang="en-US" sz="2000" b="1" strike="noStrike" spc="-1">
                <a:solidFill>
                  <a:srgbClr val="000000"/>
                </a:solidFill>
                <a:latin typeface="Arial"/>
              </a:rPr>
              <a:t>Дорогие ребята!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</a:t>
            </a:r>
          </a:p>
          <a:p>
            <a:pPr marL="342720" indent="-342720">
              <a:lnSpc>
                <a:spcPct val="90000"/>
              </a:lnSpc>
              <a:spcBef>
                <a:spcPts val="499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Сегодня мы с вами отправимся в путешествие по волшебной стране труда и весны Первомай. Нас будут ждать сложные препятствия и задания. Только дружные и отважные смогут пройти по сказочным тропам и вернуться домой с новыми знаниями и полными сил. </a:t>
            </a:r>
          </a:p>
          <a:p>
            <a:pPr marL="342720" indent="-342720">
              <a:lnSpc>
                <a:spcPct val="90000"/>
              </a:lnSpc>
              <a:spcBef>
                <a:spcPts val="499"/>
              </a:spcBef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499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А чтобы мы не заблудились, возьмем с собой старинную инструкцию. </a:t>
            </a:r>
          </a:p>
        </p:txBody>
      </p:sp>
      <p:sp>
        <p:nvSpPr>
          <p:cNvPr id="46" name="CustomShape 4"/>
          <p:cNvSpPr/>
          <p:nvPr/>
        </p:nvSpPr>
        <p:spPr>
          <a:xfrm>
            <a:off x="4211640" y="2133720"/>
            <a:ext cx="4038480" cy="244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349"/>
              </a:spcBef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      </a:t>
            </a:r>
          </a:p>
        </p:txBody>
      </p:sp>
      <p:sp>
        <p:nvSpPr>
          <p:cNvPr id="47" name="CustomShape 5"/>
          <p:cNvSpPr/>
          <p:nvPr/>
        </p:nvSpPr>
        <p:spPr>
          <a:xfrm>
            <a:off x="4356000" y="3068640"/>
            <a:ext cx="4038840" cy="244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349"/>
              </a:spcBef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  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50" name="TextShape 1"/>
          <p:cNvSpPr txBox="1"/>
          <p:nvPr/>
        </p:nvSpPr>
        <p:spPr>
          <a:xfrm>
            <a:off x="71280" y="260280"/>
            <a:ext cx="8677440" cy="7207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Дидактическая игра </a:t>
            </a:r>
            <a:r>
              <a:t/>
            </a:r>
            <a:br/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«Угадай по предмету профессию»</a:t>
            </a:r>
          </a:p>
        </p:txBody>
      </p:sp>
      <p:pic>
        <p:nvPicPr>
          <p:cNvPr id="51" name="Рисунок 50"/>
          <p:cNvPicPr/>
          <p:nvPr/>
        </p:nvPicPr>
        <p:blipFill>
          <a:blip r:embed="rId3"/>
          <a:stretch/>
        </p:blipFill>
        <p:spPr>
          <a:xfrm>
            <a:off x="468360" y="1557360"/>
            <a:ext cx="6119640" cy="530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pic>
        <p:nvPicPr>
          <p:cNvPr id="53" name="Рисунок 52"/>
          <p:cNvPicPr/>
          <p:nvPr/>
        </p:nvPicPr>
        <p:blipFill>
          <a:blip r:embed="rId3"/>
          <a:stretch/>
        </p:blipFill>
        <p:spPr>
          <a:xfrm>
            <a:off x="2124000" y="549360"/>
            <a:ext cx="6193080" cy="6308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pic>
        <p:nvPicPr>
          <p:cNvPr id="55" name="Рисунок 54"/>
          <p:cNvPicPr/>
          <p:nvPr/>
        </p:nvPicPr>
        <p:blipFill>
          <a:blip r:embed="rId3"/>
          <a:stretch/>
        </p:blipFill>
        <p:spPr>
          <a:xfrm>
            <a:off x="250920" y="692280"/>
            <a:ext cx="6877080" cy="6165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pic>
        <p:nvPicPr>
          <p:cNvPr id="57" name="Рисунок 56"/>
          <p:cNvPicPr/>
          <p:nvPr/>
        </p:nvPicPr>
        <p:blipFill>
          <a:blip r:embed="rId3"/>
          <a:stretch/>
        </p:blipFill>
        <p:spPr>
          <a:xfrm>
            <a:off x="2195640" y="333360"/>
            <a:ext cx="6697440" cy="6524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59" name="TextShape 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Ключ к игре «Угадай по предмету профессию»</a:t>
            </a:r>
            <a:r>
              <a:t/>
            </a:r>
            <a:br/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t/>
            </a:r>
            <a:br/>
            <a:r>
              <a:rPr lang="en-US" sz="2000" b="1" u="sng" strike="noStrike" spc="-1">
                <a:solidFill>
                  <a:srgbClr val="000000"/>
                </a:solidFill>
                <a:uFillTx/>
                <a:latin typeface="Arial"/>
              </a:rPr>
              <a:t>1 слайд:</a:t>
            </a:r>
            <a:r>
              <a:rPr lang="en-US" sz="2000" b="1" strike="noStrike" spc="-1">
                <a:solidFill>
                  <a:srgbClr val="000000"/>
                </a:solidFill>
                <a:latin typeface="Arial"/>
              </a:rPr>
              <a:t> соты, мед, улей, москитная сетка (</a:t>
            </a:r>
            <a:r>
              <a:rPr lang="en-US" sz="2000" b="1" u="sng" strike="noStrike" spc="-1">
                <a:solidFill>
                  <a:srgbClr val="000000"/>
                </a:solidFill>
                <a:uFillTx/>
                <a:latin typeface="Arial"/>
              </a:rPr>
              <a:t>пчеловод</a:t>
            </a:r>
            <a:r>
              <a:rPr lang="en-US" sz="2000" b="1" strike="noStrike" spc="-1">
                <a:solidFill>
                  <a:srgbClr val="000000"/>
                </a:solidFill>
                <a:latin typeface="Arial"/>
              </a:rPr>
              <a:t>).</a:t>
            </a:r>
            <a:r>
              <a:t/>
            </a:r>
            <a:br/>
            <a:r>
              <a:rPr lang="en-US" sz="2000" b="1" u="sng" strike="noStrike" spc="-1">
                <a:solidFill>
                  <a:srgbClr val="000000"/>
                </a:solidFill>
                <a:uFillTx/>
                <a:latin typeface="Arial"/>
              </a:rPr>
              <a:t>2 слайд:</a:t>
            </a:r>
            <a:r>
              <a:rPr lang="en-US" sz="2000" b="1" strike="noStrike" spc="-1">
                <a:solidFill>
                  <a:srgbClr val="000000"/>
                </a:solidFill>
                <a:latin typeface="Arial"/>
              </a:rPr>
              <a:t> речной транспорт (метеор), штурвал, спасательный круг, якорь, погоны речного флота (</a:t>
            </a:r>
            <a:r>
              <a:rPr lang="en-US" sz="2000" b="1" u="sng" strike="noStrike" spc="-1">
                <a:solidFill>
                  <a:srgbClr val="000000"/>
                </a:solidFill>
                <a:uFillTx/>
                <a:latin typeface="Arial"/>
              </a:rPr>
              <a:t>речник</a:t>
            </a:r>
            <a:r>
              <a:rPr lang="en-US" sz="2000" b="1" strike="noStrike" spc="-1">
                <a:solidFill>
                  <a:srgbClr val="000000"/>
                </a:solidFill>
                <a:latin typeface="Arial"/>
              </a:rPr>
              <a:t>).</a:t>
            </a:r>
            <a:r>
              <a:t/>
            </a:r>
            <a:br/>
            <a:r>
              <a:rPr lang="en-US" sz="2000" b="1" u="sng" strike="noStrike" spc="-1">
                <a:solidFill>
                  <a:srgbClr val="000000"/>
                </a:solidFill>
                <a:uFillTx/>
                <a:latin typeface="Arial"/>
              </a:rPr>
              <a:t>3 слайд:</a:t>
            </a:r>
            <a:r>
              <a:rPr lang="en-US" sz="2000" b="1" strike="noStrike" spc="-1">
                <a:solidFill>
                  <a:srgbClr val="000000"/>
                </a:solidFill>
                <a:latin typeface="Arial"/>
              </a:rPr>
              <a:t> трактор, колосья пшеницы, вспаханное поле (</a:t>
            </a:r>
            <a:r>
              <a:rPr lang="en-US" sz="2000" b="1" u="sng" strike="noStrike" spc="-1">
                <a:solidFill>
                  <a:srgbClr val="000000"/>
                </a:solidFill>
                <a:uFillTx/>
                <a:latin typeface="Arial"/>
              </a:rPr>
              <a:t>тракторист</a:t>
            </a:r>
            <a:r>
              <a:rPr lang="en-US" sz="2000" b="1" strike="noStrike" spc="-1">
                <a:solidFill>
                  <a:srgbClr val="000000"/>
                </a:solidFill>
                <a:latin typeface="Arial"/>
              </a:rPr>
              <a:t>).</a:t>
            </a:r>
            <a:r>
              <a:t/>
            </a:r>
            <a:br/>
            <a:r>
              <a:rPr lang="en-US" sz="2000" b="1" u="sng" strike="noStrike" spc="-1">
                <a:solidFill>
                  <a:srgbClr val="000000"/>
                </a:solidFill>
                <a:uFillTx/>
                <a:latin typeface="Arial"/>
              </a:rPr>
              <a:t>4 слайд:</a:t>
            </a:r>
            <a:r>
              <a:rPr lang="en-US" sz="2000" b="1" strike="noStrike" spc="-1">
                <a:solidFill>
                  <a:srgbClr val="000000"/>
                </a:solidFill>
                <a:latin typeface="Arial"/>
              </a:rPr>
              <a:t> тяпка, лопата, веник, грабли, урожай моркови, лейки, грядки (</a:t>
            </a:r>
            <a:r>
              <a:rPr lang="en-US" sz="2000" b="1" u="sng" strike="noStrike" spc="-1">
                <a:solidFill>
                  <a:srgbClr val="000000"/>
                </a:solidFill>
                <a:uFillTx/>
                <a:latin typeface="Arial"/>
              </a:rPr>
              <a:t>дачник / огородник / садовод</a:t>
            </a:r>
            <a:r>
              <a:rPr lang="en-US" sz="2000" b="1" strike="noStrike" spc="-1">
                <a:solidFill>
                  <a:srgbClr val="000000"/>
                </a:solidFill>
                <a:latin typeface="Arial"/>
              </a:rPr>
              <a:t>).</a:t>
            </a: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t/>
            </a:r>
            <a:br/>
            <a:r>
              <a:t/>
            </a:r>
            <a:br/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               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Все перечисленные профессии и связанные с ними                 работы в силу природных и климатических условий выполняются не круглый год, а в течение определенного сезона (потому их называют сезонными), начало которого, как правило, приходится на месяц май.</a:t>
            </a:r>
            <a:r>
              <a:t/>
            </a:r>
            <a:br/>
            <a:r>
              <a:t/>
            </a:r>
            <a:br/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Первомай  - это праздник труда, праздник людей разных профессий. </a:t>
            </a:r>
            <a:r>
              <a:t/>
            </a:r>
            <a:br/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С приходом теплого весеннего сезона тех, кто трудится, становится гораздо больше.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61" name="TextShape 1"/>
          <p:cNvSpPr txBox="1"/>
          <p:nvPr/>
        </p:nvSpPr>
        <p:spPr>
          <a:xfrm>
            <a:off x="439101" y="692280"/>
            <a:ext cx="8704899" cy="55274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2000" b="1" spc="-1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Народная</a:t>
            </a:r>
            <a:r>
              <a:rPr lang="en-US" sz="2000" b="1" spc="-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 </a:t>
            </a:r>
            <a:r>
              <a:rPr lang="en-US" sz="2000" b="1" spc="-1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мудрость</a:t>
            </a:r>
            <a:endParaRPr lang="en-US" sz="2000" b="1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algn="ctr"/>
            <a:endParaRPr lang="en-US" sz="2000" spc="-1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Для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кого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труд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–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радость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для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того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жизнь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–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счастье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.</a:t>
            </a:r>
            <a:r>
              <a:rPr dirty="0"/>
              <a:t/>
            </a:r>
            <a:br>
              <a:rPr dirty="0"/>
            </a:b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Землю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красит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солнце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—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человека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труд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.</a:t>
            </a:r>
            <a:r>
              <a:rPr dirty="0"/>
              <a:t/>
            </a:r>
            <a:br>
              <a:rPr dirty="0"/>
            </a:b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Если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сделал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дело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отдыхай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ты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смело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,</a:t>
            </a:r>
            <a:r>
              <a:rPr dirty="0"/>
              <a:t/>
            </a:r>
            <a:br>
              <a:rPr dirty="0"/>
            </a:b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Действуй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по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порядку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не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наоборот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.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Труд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любого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кормит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лень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напротив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портит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,</a:t>
            </a:r>
            <a:r>
              <a:rPr dirty="0"/>
              <a:t/>
            </a:r>
            <a:br>
              <a:rPr dirty="0"/>
            </a:b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Только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труд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основа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честный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труд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людской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,</a:t>
            </a:r>
            <a:r>
              <a:rPr dirty="0"/>
              <a:t/>
            </a:r>
            <a:br>
              <a:rPr dirty="0"/>
            </a:b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Если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не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трудиться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хлеб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не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народится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,</a:t>
            </a:r>
            <a:r>
              <a:rPr dirty="0"/>
              <a:t/>
            </a:r>
            <a:br>
              <a:rPr dirty="0"/>
            </a:b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Не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ленись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с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плужком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–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будешь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с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пирожком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.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Словом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не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засеешь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ни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луга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ни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поле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,</a:t>
            </a:r>
            <a:r>
              <a:rPr dirty="0"/>
              <a:t/>
            </a:r>
            <a:br>
              <a:rPr dirty="0"/>
            </a:b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Даже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рыбку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сложно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без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труда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достать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.</a:t>
            </a:r>
            <a:r>
              <a:rPr dirty="0"/>
              <a:t/>
            </a:r>
            <a:br>
              <a:rPr dirty="0"/>
            </a:b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От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трудов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здоровы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жизни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труд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основа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dirty="0"/>
              <a:t/>
            </a:r>
            <a:br>
              <a:rPr dirty="0"/>
            </a:b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За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это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дело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славное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нам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надо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постоять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.</a:t>
            </a:r>
            <a:r>
              <a:rPr dirty="0"/>
              <a:t/>
            </a:r>
            <a:br>
              <a:rPr dirty="0"/>
            </a:b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TextShape 2"/>
          <p:cNvSpPr txBox="1"/>
          <p:nvPr/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algn="ctr">
              <a:spcBef>
                <a:spcPts val="448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  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1732</TotalTime>
  <Words>157</Words>
  <Application>Microsoft Office PowerPoint</Application>
  <PresentationFormat>Экран (4:3)</PresentationFormat>
  <Paragraphs>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Ритм</dc:creator>
  <cp:lastModifiedBy>Дом</cp:lastModifiedBy>
  <cp:revision>186</cp:revision>
  <dcterms:created xsi:type="dcterms:W3CDTF">2017-04-27T21:18:45Z</dcterms:created>
  <dcterms:modified xsi:type="dcterms:W3CDTF">2020-04-28T08:04:49Z</dcterms:modified>
  <dc:language>en-US</dc:language>
</cp:coreProperties>
</file>