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Русские  народные календарные  обряды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8479464" cy="9136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Автор: учитель начальных классов  МБОУ СОШ № 132 Дробина Т. А. </a:t>
            </a:r>
          </a:p>
          <a:p>
            <a:endParaRPr lang="ru-RU" dirty="0"/>
          </a:p>
        </p:txBody>
      </p:sp>
      <p:pic>
        <p:nvPicPr>
          <p:cNvPr id="4" name="Рисунок 3" descr="tykvennaja_kasha_s_ris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84784"/>
            <a:ext cx="5063040" cy="398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Хоровод.</a:t>
            </a:r>
            <a:endParaRPr lang="ru-RU" b="1" dirty="0"/>
          </a:p>
        </p:txBody>
      </p:sp>
      <p:pic>
        <p:nvPicPr>
          <p:cNvPr id="4" name="Содержимое 3" descr="au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2520" y="3429000"/>
            <a:ext cx="4703392" cy="3188204"/>
          </a:xfrm>
        </p:spPr>
      </p:pic>
      <p:pic>
        <p:nvPicPr>
          <p:cNvPr id="5" name="Рисунок 4" descr="ivana_kupali_5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4893193" cy="3264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500570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 вы  думаете,  какое  явление </a:t>
            </a:r>
          </a:p>
          <a:p>
            <a:r>
              <a:rPr lang="ru-RU" sz="2800" b="1" dirty="0" smtClean="0"/>
              <a:t>природы прославляет  этот  танец?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 </a:t>
            </a:r>
            <a:r>
              <a:rPr lang="ru-RU" b="1" dirty="0" smtClean="0"/>
              <a:t>Обрядовый  костюм.</a:t>
            </a:r>
            <a:endParaRPr lang="ru-RU" b="1" dirty="0"/>
          </a:p>
        </p:txBody>
      </p:sp>
      <p:pic>
        <p:nvPicPr>
          <p:cNvPr id="4" name="Содержимое 3" descr="73567_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3650199" cy="4857784"/>
          </a:xfrm>
        </p:spPr>
      </p:pic>
      <p:pic>
        <p:nvPicPr>
          <p:cNvPr id="5" name="Рисунок 4" descr="0_75d5_95a13bcb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428737"/>
            <a:ext cx="4400554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7" y="4429132"/>
            <a:ext cx="5143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Чтобы  спрятаться  от  злых  сил,</a:t>
            </a:r>
          </a:p>
          <a:p>
            <a:r>
              <a:rPr lang="ru-RU" sz="2400" b="1" dirty="0" smtClean="0"/>
              <a:t> надевали  маски - личины.</a:t>
            </a:r>
          </a:p>
          <a:p>
            <a:r>
              <a:rPr lang="ru-RU" sz="2400" b="1" dirty="0" smtClean="0"/>
              <a:t>До  следующего  года  их  не  хранили.</a:t>
            </a:r>
          </a:p>
          <a:p>
            <a:r>
              <a:rPr lang="ru-RU" sz="2400" b="1" dirty="0" smtClean="0"/>
              <a:t>По  окончании  обряда   личины бросали  в  костёр.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Женский  праздничный  костюм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554786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4956282" cy="4324356"/>
          </a:xfrm>
          <a:prstGeom prst="rect">
            <a:avLst/>
          </a:prstGeom>
        </p:spPr>
      </p:pic>
      <p:pic>
        <p:nvPicPr>
          <p:cNvPr id="7" name="Содержимое 6" descr="10160211dL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2" y="1966521"/>
            <a:ext cx="4667272" cy="4611265"/>
          </a:xfrm>
        </p:spPr>
      </p:pic>
      <p:sp>
        <p:nvSpPr>
          <p:cNvPr id="6" name="TextBox 5"/>
          <p:cNvSpPr txBox="1"/>
          <p:nvPr/>
        </p:nvSpPr>
        <p:spPr>
          <a:xfrm>
            <a:off x="214282" y="5572140"/>
            <a:ext cx="407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Подумайте,  почему  узоры  такого  цвета?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785795"/>
            <a:ext cx="39290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Праздничную  рубашку  украшали  особой  вышивкой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Поверх  рубашки  надевали  сарафан.</a:t>
            </a:r>
            <a:endParaRPr lang="ru-RU" sz="3600" b="1" dirty="0"/>
          </a:p>
        </p:txBody>
      </p:sp>
      <p:pic>
        <p:nvPicPr>
          <p:cNvPr id="4" name="Содержимое 3" descr="936e49dd17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39385"/>
            <a:ext cx="7143800" cy="5558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 шили  сарафан?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40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4071966" cy="5429288"/>
          </a:xfrm>
        </p:spPr>
      </p:pic>
      <p:pic>
        <p:nvPicPr>
          <p:cNvPr id="5" name="Рисунок 4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285859"/>
            <a:ext cx="3381382" cy="5410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  голову  надевали  кокошник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0_17e5c_3c1c7756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4243418" cy="5357850"/>
          </a:xfrm>
        </p:spPr>
      </p:pic>
      <p:pic>
        <p:nvPicPr>
          <p:cNvPr id="5" name="Рисунок 4" descr="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14422"/>
            <a:ext cx="3328619" cy="533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4247b_5f4e720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5006596" cy="4525963"/>
          </a:xfrm>
        </p:spPr>
      </p:pic>
      <p:sp>
        <p:nvSpPr>
          <p:cNvPr id="6" name="TextBox 5"/>
          <p:cNvSpPr txBox="1"/>
          <p:nvPr/>
        </p:nvSpPr>
        <p:spPr>
          <a:xfrm>
            <a:off x="214282" y="4857760"/>
            <a:ext cx="4357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Кокошник, как  считали  наши  предки, защищает   от </a:t>
            </a:r>
          </a:p>
          <a:p>
            <a:r>
              <a:rPr lang="ru-RU" sz="2400" b="1" dirty="0" smtClean="0"/>
              <a:t>злых  сил  волосы  - </a:t>
            </a:r>
          </a:p>
          <a:p>
            <a:r>
              <a:rPr lang="ru-RU" sz="2400" b="1" dirty="0" smtClean="0"/>
              <a:t>символ   жизненной  силы  и  здоровья. </a:t>
            </a:r>
            <a:endParaRPr lang="ru-RU" sz="2400" b="1" dirty="0"/>
          </a:p>
        </p:txBody>
      </p:sp>
      <p:pic>
        <p:nvPicPr>
          <p:cNvPr id="7" name="Рисунок 6" descr="PK3v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14356"/>
            <a:ext cx="3862790" cy="558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415e0_b7f15c80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3376368" cy="4525963"/>
          </a:xfrm>
        </p:spPr>
      </p:pic>
      <p:pic>
        <p:nvPicPr>
          <p:cNvPr id="5" name="Рисунок 4" descr="fd6b64811d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214555"/>
            <a:ext cx="3173955" cy="3500462"/>
          </a:xfrm>
          <a:prstGeom prst="rect">
            <a:avLst/>
          </a:prstGeom>
        </p:spPr>
      </p:pic>
      <p:pic>
        <p:nvPicPr>
          <p:cNvPr id="7" name="Рисунок 6" descr="0_42f16_5337acfc_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360" y="285728"/>
            <a:ext cx="3510463" cy="5000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V="1">
            <a:off x="0" y="5786454"/>
            <a:ext cx="5000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0034" y="6000768"/>
            <a:ext cx="7427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Кокошники  украшали  жемчугом, бисером,  бусами, вышивкой.</a:t>
            </a:r>
          </a:p>
          <a:p>
            <a:r>
              <a:rPr lang="ru-RU" sz="2000" b="1" dirty="0" smtClean="0"/>
              <a:t>Кокошники  передавали  по  наследству.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Мужской  праздничный  костюм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plat%20mu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1285860"/>
            <a:ext cx="3836765" cy="5357850"/>
          </a:xfrm>
        </p:spPr>
      </p:pic>
      <p:pic>
        <p:nvPicPr>
          <p:cNvPr id="5" name="Рисунок 4" descr="SWScan001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14422"/>
            <a:ext cx="3810252" cy="537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4.  Игры.</a:t>
            </a:r>
            <a:endParaRPr lang="ru-RU" b="1" dirty="0"/>
          </a:p>
        </p:txBody>
      </p:sp>
      <p:pic>
        <p:nvPicPr>
          <p:cNvPr id="4" name="Содержимое 3" descr="yadrena_matrena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142984"/>
            <a:ext cx="8223700" cy="5482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 такое  обряд?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Обряд -  это особые  действия,  которые  наши  предки  совершали  в  определенное  время  года.</a:t>
            </a:r>
          </a:p>
          <a:p>
            <a:r>
              <a:rPr lang="ru-RU" dirty="0" smtClean="0"/>
              <a:t>Цель обрядов – обратиться  к  силам  природы, чтобы  следующий  год  был  сытным  и  мирным.</a:t>
            </a:r>
          </a:p>
          <a:p>
            <a:r>
              <a:rPr lang="ru-RU" dirty="0" smtClean="0"/>
              <a:t>Обряд  нельзя  было  совершать  в  другой  день.  Ничего  не  получится.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Из  каких  важных  частей  состоит  обряд?</a:t>
            </a:r>
            <a:endParaRPr lang="ru-RU" sz="3600" b="1" dirty="0"/>
          </a:p>
        </p:txBody>
      </p:sp>
      <p:pic>
        <p:nvPicPr>
          <p:cNvPr id="4" name="Содержимое 3" descr="u70_2909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78554"/>
            <a:ext cx="7929618" cy="53128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Подведём  итоги: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Зачем  проводились  обряды?</a:t>
            </a:r>
          </a:p>
          <a:p>
            <a:r>
              <a:rPr lang="ru-RU" dirty="0" smtClean="0"/>
              <a:t>Какие  важные  части обрядов  вы  запомнили?</a:t>
            </a:r>
          </a:p>
          <a:p>
            <a:r>
              <a:rPr lang="ru-RU" dirty="0" smtClean="0"/>
              <a:t>Почему  наши  </a:t>
            </a:r>
            <a:r>
              <a:rPr lang="ru-RU" smtClean="0"/>
              <a:t>предки  начинали  </a:t>
            </a:r>
            <a:r>
              <a:rPr lang="ru-RU" dirty="0" smtClean="0"/>
              <a:t>обряды  весной  и продолжали  их  весь  год?</a:t>
            </a:r>
          </a:p>
          <a:p>
            <a:r>
              <a:rPr lang="ru-RU" dirty="0" smtClean="0"/>
              <a:t>Какие  народные  русские  праздники  вы  помните?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28601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Какие  слова  произносили  во  время  обрядов,  вы узнаете  на  следующем  уроке.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3667743_ljswwnrzct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11430"/>
            <a:ext cx="2500330" cy="3765557"/>
          </a:xfrm>
          <a:prstGeom prst="rect">
            <a:avLst/>
          </a:prstGeom>
        </p:spPr>
      </p:pic>
      <p:pic>
        <p:nvPicPr>
          <p:cNvPr id="6" name="Рисунок 5" descr="prazdnik_devichnik_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762506"/>
            <a:ext cx="5595934" cy="373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Подумайте: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 нашим  предкам  было  важно,</a:t>
            </a:r>
          </a:p>
          <a:p>
            <a:pPr>
              <a:buNone/>
            </a:pPr>
            <a:r>
              <a:rPr lang="ru-RU" dirty="0" smtClean="0"/>
              <a:t> чтобы   следующий  год  был  сытным  и  мирным?</a:t>
            </a:r>
          </a:p>
          <a:p>
            <a:pPr>
              <a:buNone/>
            </a:pPr>
            <a:r>
              <a:rPr lang="ru-RU" dirty="0" smtClean="0"/>
              <a:t>Почему  они  обращались  к  силам  природы?</a:t>
            </a:r>
          </a:p>
          <a:p>
            <a:pPr>
              <a:buNone/>
            </a:pPr>
            <a:r>
              <a:rPr lang="ru-RU" dirty="0" smtClean="0"/>
              <a:t>Почему  обряды начинали  проводить </a:t>
            </a:r>
          </a:p>
          <a:p>
            <a:pPr>
              <a:buNone/>
            </a:pPr>
            <a:r>
              <a:rPr lang="ru-RU" dirty="0" smtClean="0"/>
              <a:t>именно  весной  и продолжали  их  весь  год?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  каких  важных частей  состоит  обряд.</a:t>
            </a:r>
            <a:r>
              <a:rPr lang="en-US" b="1" dirty="0" smtClean="0"/>
              <a:t> 1</a:t>
            </a:r>
            <a:r>
              <a:rPr lang="ru-RU" b="1" dirty="0" smtClean="0"/>
              <a:t>. Особая  пища.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603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e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786058"/>
            <a:ext cx="5715000" cy="3810000"/>
          </a:xfrm>
          <a:prstGeom prst="rect">
            <a:avLst/>
          </a:prstGeom>
        </p:spPr>
      </p:pic>
      <p:pic>
        <p:nvPicPr>
          <p:cNvPr id="5" name="Рисунок 4" descr="527394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2857500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4143380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Подумайте,  почему </a:t>
            </a:r>
          </a:p>
          <a:p>
            <a:r>
              <a:rPr lang="ru-RU" sz="2400" b="1" dirty="0" smtClean="0"/>
              <a:t>блинчик  такой</a:t>
            </a:r>
          </a:p>
          <a:p>
            <a:r>
              <a:rPr lang="ru-RU" sz="2400" b="1" dirty="0" smtClean="0"/>
              <a:t> формы?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Обрядовая  каша.</a:t>
            </a:r>
            <a:endParaRPr lang="ru-RU" b="1" dirty="0"/>
          </a:p>
        </p:txBody>
      </p:sp>
      <p:pic>
        <p:nvPicPr>
          <p:cNvPr id="4" name="Содержимое 3" descr="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3286124"/>
            <a:ext cx="4876800" cy="3267456"/>
          </a:xfrm>
        </p:spPr>
      </p:pic>
      <p:pic>
        <p:nvPicPr>
          <p:cNvPr id="5" name="Рисунок 4" descr="tykvennaja_kasha_s_ris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285860"/>
            <a:ext cx="4643470" cy="3657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5000636"/>
            <a:ext cx="392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Вспомни  рецепт каши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/>
          <a:lstStyle/>
          <a:p>
            <a:r>
              <a:rPr lang="ru-RU" b="1" dirty="0" smtClean="0"/>
              <a:t>Каравай.</a:t>
            </a:r>
            <a:endParaRPr lang="ru-RU" b="1" dirty="0"/>
          </a:p>
        </p:txBody>
      </p:sp>
      <p:pic>
        <p:nvPicPr>
          <p:cNvPr id="6" name="Содержимое 5" descr="karav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5"/>
            <a:ext cx="5389794" cy="4143404"/>
          </a:xfrm>
        </p:spPr>
      </p:pic>
      <p:sp>
        <p:nvSpPr>
          <p:cNvPr id="7" name="TextBox 6"/>
          <p:cNvSpPr txBox="1"/>
          <p:nvPr/>
        </p:nvSpPr>
        <p:spPr>
          <a:xfrm>
            <a:off x="5929322" y="285728"/>
            <a:ext cx="32146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Каравай -  это  </a:t>
            </a:r>
          </a:p>
          <a:p>
            <a:r>
              <a:rPr lang="ru-RU" sz="2400" b="1" dirty="0" smtClean="0"/>
              <a:t>особый </a:t>
            </a:r>
          </a:p>
          <a:p>
            <a:r>
              <a:rPr lang="ru-RU" sz="2400" b="1" dirty="0" smtClean="0"/>
              <a:t> праздничный  хлеб.</a:t>
            </a:r>
          </a:p>
          <a:p>
            <a:r>
              <a:rPr lang="ru-RU" sz="2400" b="1" dirty="0" smtClean="0"/>
              <a:t>В  древние  времена</a:t>
            </a:r>
          </a:p>
          <a:p>
            <a:r>
              <a:rPr lang="ru-RU" sz="2400" b="1" dirty="0" smtClean="0"/>
              <a:t>его  пекли  с рожками  и  хвостиком</a:t>
            </a:r>
          </a:p>
          <a:p>
            <a:r>
              <a:rPr lang="ru-RU" sz="2400" b="1" dirty="0" smtClean="0"/>
              <a:t> (</a:t>
            </a:r>
            <a:r>
              <a:rPr lang="ru-RU" sz="2400" b="1" dirty="0" err="1" smtClean="0"/>
              <a:t>коровай</a:t>
            </a:r>
            <a:r>
              <a:rPr lang="ru-RU" sz="2400" b="1" dirty="0" smtClean="0"/>
              <a:t>).</a:t>
            </a:r>
          </a:p>
          <a:p>
            <a:r>
              <a:rPr lang="ru-RU" sz="2400" b="1" dirty="0" smtClean="0"/>
              <a:t>Такой  хлеб  дарили  на  свадьбу.</a:t>
            </a:r>
          </a:p>
          <a:p>
            <a:r>
              <a:rPr lang="ru-RU" sz="2400" b="1" dirty="0" smtClean="0"/>
              <a:t>Наши  предки  считали</a:t>
            </a:r>
          </a:p>
          <a:p>
            <a:r>
              <a:rPr lang="ru-RU" sz="2400" b="1" dirty="0" smtClean="0"/>
              <a:t>каравай  символом</a:t>
            </a:r>
          </a:p>
          <a:p>
            <a:r>
              <a:rPr lang="ru-RU" sz="2400" b="1" dirty="0" smtClean="0"/>
              <a:t>сытной  и богатой  жизни.</a:t>
            </a:r>
          </a:p>
          <a:p>
            <a:r>
              <a:rPr lang="ru-RU" sz="2400" b="1" dirty="0" smtClean="0"/>
              <a:t>Подумайте,  почему?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Караваи.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275562947_korovaisviatkov_golubki_25_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7"/>
            <a:ext cx="4171761" cy="3643338"/>
          </a:xfrm>
        </p:spPr>
      </p:pic>
      <p:sp>
        <p:nvSpPr>
          <p:cNvPr id="6" name="TextBox 5"/>
          <p:cNvSpPr txBox="1"/>
          <p:nvPr/>
        </p:nvSpPr>
        <p:spPr>
          <a:xfrm>
            <a:off x="4429124" y="1071546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Каравай  украшали  </a:t>
            </a:r>
          </a:p>
          <a:p>
            <a:r>
              <a:rPr lang="ru-RU" sz="2800" b="1" dirty="0" smtClean="0"/>
              <a:t>витой  косичкой.</a:t>
            </a:r>
          </a:p>
          <a:p>
            <a:endParaRPr lang="ru-RU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4714884"/>
            <a:ext cx="4500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Наши  предки  считали, что  чем  длиннее  у  женщины  волосы, </a:t>
            </a:r>
          </a:p>
          <a:p>
            <a:r>
              <a:rPr lang="ru-RU" sz="2400" b="1" dirty="0" smtClean="0"/>
              <a:t>тем  больше  у  неё </a:t>
            </a:r>
            <a:br>
              <a:rPr lang="ru-RU" sz="2400" b="1" dirty="0" smtClean="0"/>
            </a:br>
            <a:r>
              <a:rPr lang="ru-RU" sz="2400" b="1" dirty="0" smtClean="0"/>
              <a:t> жизненных  сил  и здоровья.</a:t>
            </a:r>
            <a:endParaRPr lang="ru-RU" sz="2400" b="1" dirty="0"/>
          </a:p>
        </p:txBody>
      </p:sp>
      <p:pic>
        <p:nvPicPr>
          <p:cNvPr id="8" name="Рисунок 7" descr="karavai-sup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928802"/>
            <a:ext cx="3540132" cy="4717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 </a:t>
            </a:r>
            <a:r>
              <a:rPr lang="ru-RU" b="1" dirty="0" smtClean="0"/>
              <a:t>Обрядовые  действия. Огонь.</a:t>
            </a:r>
            <a:endParaRPr lang="ru-RU" b="1" dirty="0"/>
          </a:p>
        </p:txBody>
      </p:sp>
      <p:pic>
        <p:nvPicPr>
          <p:cNvPr id="4" name="Содержимое 3" descr="kupalo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7000904" cy="5204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Через  огонь  прыгали, чтобы  на  весь  год  защитить  себя  от  злых сил.</a:t>
            </a:r>
            <a:endParaRPr lang="ru-RU" sz="4000" b="1" dirty="0"/>
          </a:p>
        </p:txBody>
      </p:sp>
      <p:pic>
        <p:nvPicPr>
          <p:cNvPr id="4" name="Содержимое 3" descr="61237681_0SokolovI_NochNaIvanKupal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091" y="1600200"/>
            <a:ext cx="70718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428596" y="6143644"/>
            <a:ext cx="855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  огонь  бросали  кусочки  пищи.  Подумайте,  зачем?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6">
      <a:dk1>
        <a:srgbClr val="C00000"/>
      </a:dk1>
      <a:lt1>
        <a:srgbClr val="00B0F0"/>
      </a:lt1>
      <a:dk2>
        <a:srgbClr val="FF0000"/>
      </a:dk2>
      <a:lt2>
        <a:srgbClr val="00B0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396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Русские  народные календарные  обряды</vt:lpstr>
      <vt:lpstr>Что  такое  обряд?</vt:lpstr>
      <vt:lpstr>Подумайте:</vt:lpstr>
      <vt:lpstr>Из  каких  важных частей  состоит  обряд. 1. Особая  пища.</vt:lpstr>
      <vt:lpstr>Обрядовая  каша.</vt:lpstr>
      <vt:lpstr>Каравай.</vt:lpstr>
      <vt:lpstr>Караваи.</vt:lpstr>
      <vt:lpstr>2.  Обрядовые  действия. Огонь.</vt:lpstr>
      <vt:lpstr>Через  огонь  прыгали, чтобы  на  весь  год  защитить  себя  от  злых сил.</vt:lpstr>
      <vt:lpstr>Хоровод.</vt:lpstr>
      <vt:lpstr>3.  Обрядовый  костюм.</vt:lpstr>
      <vt:lpstr>Женский  праздничный  костюм.</vt:lpstr>
      <vt:lpstr>Поверх  рубашки  надевали  сарафан.</vt:lpstr>
      <vt:lpstr>Как  шили  сарафан?</vt:lpstr>
      <vt:lpstr>На  голову  надевали  кокошник.</vt:lpstr>
      <vt:lpstr>Презентация PowerPoint</vt:lpstr>
      <vt:lpstr>Презентация PowerPoint</vt:lpstr>
      <vt:lpstr>Мужской  праздничный  костюм.</vt:lpstr>
      <vt:lpstr>4.  Игры.</vt:lpstr>
      <vt:lpstr>Из  каких  важных  частей  состоит  обряд?</vt:lpstr>
      <vt:lpstr>Подведём  итоги:</vt:lpstr>
      <vt:lpstr>Какие  слова  произносили  во  время  обрядов,  вы узнаете  на  следующем  уроке.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 народные календарные  обряды</dc:title>
  <cp:lastModifiedBy>XTreme.ws</cp:lastModifiedBy>
  <cp:revision>11</cp:revision>
  <dcterms:modified xsi:type="dcterms:W3CDTF">2012-10-23T15:11:43Z</dcterms:modified>
</cp:coreProperties>
</file>